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706" r:id="rId2"/>
  </p:sldMasterIdLst>
  <p:notesMasterIdLst>
    <p:notesMasterId r:id="rId15"/>
  </p:notesMasterIdLst>
  <p:sldIdLst>
    <p:sldId id="267" r:id="rId3"/>
    <p:sldId id="268" r:id="rId4"/>
    <p:sldId id="276" r:id="rId5"/>
    <p:sldId id="277" r:id="rId6"/>
    <p:sldId id="271" r:id="rId7"/>
    <p:sldId id="273" r:id="rId8"/>
    <p:sldId id="274" r:id="rId9"/>
    <p:sldId id="279" r:id="rId10"/>
    <p:sldId id="278" r:id="rId11"/>
    <p:sldId id="280" r:id="rId12"/>
    <p:sldId id="281" r:id="rId13"/>
    <p:sldId id="275" r:id="rId14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7CB2"/>
    <a:srgbClr val="FC211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1326" y="54"/>
      </p:cViewPr>
      <p:guideLst>
        <p:guide orient="horz" pos="2137"/>
        <p:guide pos="290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5FD39-9E76-4825-AB96-3F4C349A4699}" type="datetimeFigureOut">
              <a:rPr lang="hr-HR" smtClean="0"/>
              <a:pPr/>
              <a:t>16.02.2020.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6D261-30A9-420C-AEFD-2F56BF8B0E0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9385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 smtClean="0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lika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55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8831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46903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809860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0328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1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8235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43784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3060" y="6252639"/>
            <a:ext cx="2884968" cy="6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1948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541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532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16.2.2020.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66A04-B122-4B8D-8ED6-E15888C0042C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07915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 smtClean="0"/>
              <a:t>1.1. </a:t>
            </a:r>
            <a:r>
              <a:rPr lang="hr-HR" dirty="0"/>
              <a:t>ZNANSTVENI ZAPIS BROJA </a:t>
            </a:r>
            <a:endParaRPr lang="hr-HR" altLang="sr-Latn-RS" dirty="0" smtClean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371600" y="1241425"/>
            <a:ext cx="6400800" cy="4375150"/>
          </a:xfrm>
        </p:spPr>
        <p:txBody>
          <a:bodyPr/>
          <a:lstStyle/>
          <a:p>
            <a:pPr eaLnBrk="1" hangingPunct="1"/>
            <a:r>
              <a:rPr lang="hr-HR" altLang="sr-Latn-RS" dirty="0" smtClean="0"/>
              <a:t>Znanstveni zapis broja</a:t>
            </a:r>
          </a:p>
        </p:txBody>
      </p:sp>
    </p:spTree>
    <p:extLst>
      <p:ext uri="{BB962C8B-B14F-4D97-AF65-F5344CB8AC3E}">
        <p14:creationId xmlns:p14="http://schemas.microsoft.com/office/powerpoint/2010/main" val="193093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7723" y="0"/>
            <a:ext cx="3036277" cy="2337014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255723" y="261847"/>
            <a:ext cx="585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Promjer stanice </a:t>
            </a:r>
            <a:r>
              <a:rPr lang="hr-HR" sz="2800" dirty="0" smtClean="0"/>
              <a:t>je </a:t>
            </a:r>
            <a:r>
              <a:rPr lang="hr-HR" sz="2800" dirty="0" smtClean="0"/>
              <a:t>0.000000493 </a:t>
            </a:r>
            <a:r>
              <a:rPr lang="hr-HR" sz="2800" dirty="0" smtClean="0"/>
              <a:t>m.</a:t>
            </a:r>
          </a:p>
          <a:p>
            <a:r>
              <a:rPr lang="hr-HR" sz="2800" dirty="0" smtClean="0"/>
              <a:t>Zapiši tu udaljenost u znanstvenom obliku. </a:t>
            </a:r>
            <a:endParaRPr lang="hr-HR" sz="2800" dirty="0"/>
          </a:p>
        </p:txBody>
      </p:sp>
      <p:sp>
        <p:nvSpPr>
          <p:cNvPr id="4" name="Pravokutnik 3"/>
          <p:cNvSpPr/>
          <p:nvPr/>
        </p:nvSpPr>
        <p:spPr>
          <a:xfrm>
            <a:off x="662033" y="2580317"/>
            <a:ext cx="2287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0.000000493</a:t>
            </a:r>
            <a:endParaRPr lang="hr-H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ravokutnik 4"/>
              <p:cNvSpPr/>
              <p:nvPr/>
            </p:nvSpPr>
            <p:spPr>
              <a:xfrm>
                <a:off x="2791251" y="2502214"/>
                <a:ext cx="1952779" cy="7036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r-HR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493</m:t>
                        </m:r>
                      </m:num>
                      <m:den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1000000000</m:t>
                        </m:r>
                      </m:den>
                    </m:f>
                  </m:oMath>
                </a14:m>
                <a:endParaRPr lang="hr-HR" sz="2800" dirty="0">
                  <a:latin typeface="+mn-lt"/>
                </a:endParaRPr>
              </a:p>
            </p:txBody>
          </p:sp>
        </mc:Choice>
        <mc:Fallback xmlns="">
          <p:sp>
            <p:nvSpPr>
              <p:cNvPr id="5" name="Pravokut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251" y="2502214"/>
                <a:ext cx="1952779" cy="703654"/>
              </a:xfrm>
              <a:prstGeom prst="rect">
                <a:avLst/>
              </a:prstGeom>
              <a:blipFill>
                <a:blip r:embed="rId3"/>
                <a:stretch>
                  <a:fillRect l="-6563" b="-8621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ravokutnik 5"/>
          <p:cNvSpPr/>
          <p:nvPr/>
        </p:nvSpPr>
        <p:spPr>
          <a:xfrm>
            <a:off x="4743470" y="3279882"/>
            <a:ext cx="20056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= 493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: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hr-HR" sz="2800" dirty="0" smtClean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 smtClean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9</a:t>
            </a:r>
            <a:r>
              <a:rPr lang="hr-HR" sz="2800" dirty="0" smtClean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  <p:sp>
        <p:nvSpPr>
          <p:cNvPr id="7" name="Pravokutnik 6"/>
          <p:cNvSpPr/>
          <p:nvPr/>
        </p:nvSpPr>
        <p:spPr>
          <a:xfrm>
            <a:off x="4743470" y="3876475"/>
            <a:ext cx="21339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= 493 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 smtClean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 smtClean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–9</a:t>
            </a:r>
            <a:r>
              <a:rPr lang="hr-HR" sz="2800" dirty="0" smtClean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4757709" y="4473068"/>
            <a:ext cx="30396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= 4.93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 smtClean="0"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 smtClean="0">
                <a:cs typeface="Calibri" panose="020F0502020204030204" pitchFamily="34" charset="0"/>
                <a:sym typeface="Symbol" panose="05050102010706020507" pitchFamily="18" charset="2"/>
              </a:rPr>
              <a:t>2</a:t>
            </a:r>
            <a:r>
              <a:rPr lang="hr-HR" sz="2800" dirty="0" smtClean="0">
                <a:sym typeface="Symbol" panose="05050102010706020507" pitchFamily="18" charset="2"/>
              </a:rPr>
              <a:t>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 smtClean="0"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 smtClean="0">
                <a:cs typeface="Calibri" panose="020F0502020204030204" pitchFamily="34" charset="0"/>
                <a:sym typeface="Symbol" panose="05050102010706020507" pitchFamily="18" charset="2"/>
              </a:rPr>
              <a:t>–9</a:t>
            </a:r>
            <a:r>
              <a:rPr lang="hr-HR" sz="2800" dirty="0" smtClean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0" name="Pravokutnik 9"/>
          <p:cNvSpPr/>
          <p:nvPr/>
        </p:nvSpPr>
        <p:spPr>
          <a:xfrm>
            <a:off x="4757709" y="5069659"/>
            <a:ext cx="2332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= 4.93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 smtClean="0"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 smtClean="0">
                <a:cs typeface="Calibri" panose="020F0502020204030204" pitchFamily="34" charset="0"/>
                <a:sym typeface="Symbol" panose="05050102010706020507" pitchFamily="18" charset="2"/>
              </a:rPr>
              <a:t>–7</a:t>
            </a:r>
            <a:r>
              <a:rPr lang="hr-HR" sz="2800" dirty="0" smtClean="0">
                <a:sym typeface="Symbol" panose="05050102010706020507" pitchFamily="18" charset="2"/>
              </a:rPr>
              <a:t>  </a:t>
            </a:r>
            <a:endParaRPr lang="hr-HR" sz="2800" dirty="0"/>
          </a:p>
        </p:txBody>
      </p:sp>
      <p:sp>
        <p:nvSpPr>
          <p:cNvPr id="11" name="Pravokutnik 10"/>
          <p:cNvSpPr/>
          <p:nvPr/>
        </p:nvSpPr>
        <p:spPr>
          <a:xfrm>
            <a:off x="3607368" y="2478768"/>
            <a:ext cx="569387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hr-HR" dirty="0"/>
              <a:t>493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3091033" y="2869765"/>
            <a:ext cx="1652437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hr-HR" dirty="0">
                <a:cs typeface="Calibri" panose="020F0502020204030204" pitchFamily="34" charset="0"/>
                <a:sym typeface="Symbol" panose="05050102010706020507" pitchFamily="18" charset="2"/>
              </a:rPr>
              <a:t>1 000 000 000</a:t>
            </a:r>
            <a:r>
              <a:rPr lang="hr-HR" dirty="0">
                <a:sym typeface="Symbol" panose="05050102010706020507" pitchFamily="18" charset="2"/>
              </a:rPr>
              <a:t> </a:t>
            </a:r>
            <a:endParaRPr lang="hr-HR" dirty="0"/>
          </a:p>
        </p:txBody>
      </p:sp>
      <p:sp>
        <p:nvSpPr>
          <p:cNvPr id="14" name="Pravokutnik 13"/>
          <p:cNvSpPr/>
          <p:nvPr/>
        </p:nvSpPr>
        <p:spPr>
          <a:xfrm>
            <a:off x="4743470" y="2571148"/>
            <a:ext cx="37737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prstClr val="black"/>
                </a:solidFill>
              </a:rPr>
              <a:t>= 493 </a:t>
            </a:r>
            <a:r>
              <a:rPr lang="hr-HR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: </a:t>
            </a:r>
            <a:r>
              <a:rPr lang="hr-HR" sz="2800" dirty="0">
                <a:solidFill>
                  <a:prstClr val="black"/>
                </a:solidFill>
                <a:latin typeface="Arial"/>
                <a:cs typeface="Calibri" panose="020F0502020204030204" pitchFamily="34" charset="0"/>
                <a:sym typeface="Symbol" panose="05050102010706020507" pitchFamily="18" charset="2"/>
              </a:rPr>
              <a:t>1 000 000 000</a:t>
            </a:r>
            <a:r>
              <a:rPr lang="hr-HR" sz="2800" dirty="0">
                <a:solidFill>
                  <a:prstClr val="black"/>
                </a:solidFill>
                <a:latin typeface="Arial"/>
                <a:sym typeface="Symbol" panose="05050102010706020507" pitchFamily="18" charset="2"/>
              </a:rPr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5618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 animBg="1"/>
      <p:bldP spid="12" grpId="0" animBg="1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7723" y="0"/>
            <a:ext cx="3036277" cy="2337014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255723" y="339673"/>
            <a:ext cx="585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Promjer stanice </a:t>
            </a:r>
            <a:r>
              <a:rPr lang="hr-HR" sz="2800" dirty="0" smtClean="0"/>
              <a:t>je 0.000000493 </a:t>
            </a:r>
            <a:r>
              <a:rPr lang="hr-HR" sz="2800" dirty="0" smtClean="0"/>
              <a:t>m.</a:t>
            </a:r>
          </a:p>
          <a:p>
            <a:r>
              <a:rPr lang="hr-HR" sz="2800" dirty="0" smtClean="0"/>
              <a:t>Zapiši tu udaljenost u znanstvenom obliku. </a:t>
            </a:r>
            <a:endParaRPr lang="hr-HR" sz="2800" dirty="0"/>
          </a:p>
        </p:txBody>
      </p:sp>
      <p:sp>
        <p:nvSpPr>
          <p:cNvPr id="4" name="Pravokutnik 3"/>
          <p:cNvSpPr/>
          <p:nvPr/>
        </p:nvSpPr>
        <p:spPr>
          <a:xfrm>
            <a:off x="662033" y="3037517"/>
            <a:ext cx="2287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0 000000493</a:t>
            </a:r>
            <a:endParaRPr lang="hr-HR" sz="2800" dirty="0"/>
          </a:p>
        </p:txBody>
      </p:sp>
      <p:sp>
        <p:nvSpPr>
          <p:cNvPr id="13" name="Elipsa 12"/>
          <p:cNvSpPr/>
          <p:nvPr/>
        </p:nvSpPr>
        <p:spPr>
          <a:xfrm>
            <a:off x="964947" y="3393580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Strelica zakrivljena gore 14"/>
          <p:cNvSpPr/>
          <p:nvPr/>
        </p:nvSpPr>
        <p:spPr>
          <a:xfrm>
            <a:off x="964947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17" name="Strelica zakrivljena gore 16"/>
          <p:cNvSpPr/>
          <p:nvPr/>
        </p:nvSpPr>
        <p:spPr>
          <a:xfrm>
            <a:off x="1171396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18" name="Strelica zakrivljena gore 17"/>
          <p:cNvSpPr/>
          <p:nvPr/>
        </p:nvSpPr>
        <p:spPr>
          <a:xfrm>
            <a:off x="1377845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19" name="Strelica zakrivljena gore 18"/>
          <p:cNvSpPr/>
          <p:nvPr/>
        </p:nvSpPr>
        <p:spPr>
          <a:xfrm>
            <a:off x="1584294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20" name="Strelica zakrivljena gore 19"/>
          <p:cNvSpPr/>
          <p:nvPr/>
        </p:nvSpPr>
        <p:spPr>
          <a:xfrm>
            <a:off x="1790743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21" name="Strelica zakrivljena gore 20"/>
          <p:cNvSpPr/>
          <p:nvPr/>
        </p:nvSpPr>
        <p:spPr>
          <a:xfrm>
            <a:off x="1997192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22" name="Strelica zakrivljena gore 21"/>
          <p:cNvSpPr/>
          <p:nvPr/>
        </p:nvSpPr>
        <p:spPr>
          <a:xfrm>
            <a:off x="2203640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23" name="Pravokutnik 22"/>
          <p:cNvSpPr/>
          <p:nvPr/>
        </p:nvSpPr>
        <p:spPr>
          <a:xfrm>
            <a:off x="2795710" y="3006739"/>
            <a:ext cx="21643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= 4 93 </a:t>
            </a:r>
            <a:r>
              <a:rPr lang="hr-H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 smtClean="0">
                <a:latin typeface="+mn-lt"/>
                <a:cs typeface="Calibri" panose="020F0502020204030204" pitchFamily="34" charset="0"/>
              </a:rPr>
              <a:t> </a:t>
            </a:r>
            <a:r>
              <a:rPr lang="hr-HR" sz="2800" dirty="0" smtClean="0">
                <a:latin typeface="+mn-lt"/>
                <a:cs typeface="Calibri" panose="020F0502020204030204" pitchFamily="34" charset="0"/>
              </a:rPr>
              <a:t>10</a:t>
            </a:r>
            <a:r>
              <a:rPr lang="hr-HR" sz="2800" baseline="30000" dirty="0" smtClean="0">
                <a:latin typeface="+mn-lt"/>
                <a:cs typeface="Calibri" panose="020F0502020204030204" pitchFamily="34" charset="0"/>
              </a:rPr>
              <a:t>–7</a:t>
            </a:r>
            <a:endParaRPr lang="hr-HR" sz="2800" dirty="0">
              <a:latin typeface="+mn-lt"/>
            </a:endParaRPr>
          </a:p>
        </p:txBody>
      </p:sp>
      <p:sp>
        <p:nvSpPr>
          <p:cNvPr id="24" name="Elipsa 23"/>
          <p:cNvSpPr/>
          <p:nvPr/>
        </p:nvSpPr>
        <p:spPr>
          <a:xfrm>
            <a:off x="3406357" y="3377212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5" name="TekstniOkvir 24"/>
          <p:cNvSpPr txBox="1"/>
          <p:nvPr/>
        </p:nvSpPr>
        <p:spPr>
          <a:xfrm>
            <a:off x="938685" y="3670769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107CB2"/>
                </a:solidFill>
              </a:rPr>
              <a:t>1</a:t>
            </a:r>
            <a:endParaRPr lang="hr-HR" dirty="0">
              <a:solidFill>
                <a:srgbClr val="107CB2"/>
              </a:solidFill>
            </a:endParaRPr>
          </a:p>
        </p:txBody>
      </p:sp>
      <p:sp>
        <p:nvSpPr>
          <p:cNvPr id="26" name="TekstniOkvir 25"/>
          <p:cNvSpPr txBox="1"/>
          <p:nvPr/>
        </p:nvSpPr>
        <p:spPr>
          <a:xfrm>
            <a:off x="1148914" y="3670769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107CB2"/>
                </a:solidFill>
              </a:rPr>
              <a:t>2</a:t>
            </a:r>
            <a:endParaRPr lang="hr-HR" dirty="0">
              <a:solidFill>
                <a:srgbClr val="107CB2"/>
              </a:solidFill>
            </a:endParaRPr>
          </a:p>
        </p:txBody>
      </p:sp>
      <p:sp>
        <p:nvSpPr>
          <p:cNvPr id="27" name="TekstniOkvir 26"/>
          <p:cNvSpPr txBox="1"/>
          <p:nvPr/>
        </p:nvSpPr>
        <p:spPr>
          <a:xfrm>
            <a:off x="1365522" y="3672981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107CB2"/>
                </a:solidFill>
              </a:rPr>
              <a:t>3</a:t>
            </a:r>
            <a:endParaRPr lang="hr-HR" dirty="0">
              <a:solidFill>
                <a:srgbClr val="107CB2"/>
              </a:solidFill>
            </a:endParaRPr>
          </a:p>
        </p:txBody>
      </p:sp>
      <p:sp>
        <p:nvSpPr>
          <p:cNvPr id="28" name="TekstniOkvir 27"/>
          <p:cNvSpPr txBox="1"/>
          <p:nvPr/>
        </p:nvSpPr>
        <p:spPr>
          <a:xfrm>
            <a:off x="1568760" y="3670769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107CB2"/>
                </a:solidFill>
              </a:rPr>
              <a:t>4</a:t>
            </a:r>
            <a:endParaRPr lang="hr-HR" dirty="0">
              <a:solidFill>
                <a:srgbClr val="107CB2"/>
              </a:solidFill>
            </a:endParaRPr>
          </a:p>
        </p:txBody>
      </p:sp>
      <p:sp>
        <p:nvSpPr>
          <p:cNvPr id="29" name="TekstniOkvir 28"/>
          <p:cNvSpPr txBox="1"/>
          <p:nvPr/>
        </p:nvSpPr>
        <p:spPr>
          <a:xfrm>
            <a:off x="1785633" y="3670769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107CB2"/>
                </a:solidFill>
              </a:rPr>
              <a:t>5</a:t>
            </a:r>
            <a:endParaRPr lang="hr-HR" dirty="0">
              <a:solidFill>
                <a:srgbClr val="107CB2"/>
              </a:solidFill>
            </a:endParaRPr>
          </a:p>
        </p:txBody>
      </p:sp>
      <p:sp>
        <p:nvSpPr>
          <p:cNvPr id="30" name="TekstniOkvir 29"/>
          <p:cNvSpPr txBox="1"/>
          <p:nvPr/>
        </p:nvSpPr>
        <p:spPr>
          <a:xfrm>
            <a:off x="1985652" y="3672562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107CB2"/>
                </a:solidFill>
              </a:rPr>
              <a:t>6</a:t>
            </a:r>
            <a:endParaRPr lang="hr-HR" dirty="0">
              <a:solidFill>
                <a:srgbClr val="107CB2"/>
              </a:solidFill>
            </a:endParaRPr>
          </a:p>
        </p:txBody>
      </p:sp>
      <p:sp>
        <p:nvSpPr>
          <p:cNvPr id="31" name="TekstniOkvir 30"/>
          <p:cNvSpPr txBox="1"/>
          <p:nvPr/>
        </p:nvSpPr>
        <p:spPr>
          <a:xfrm>
            <a:off x="2190985" y="3670769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107CB2"/>
                </a:solidFill>
              </a:rPr>
              <a:t>7</a:t>
            </a:r>
            <a:endParaRPr lang="hr-HR" dirty="0">
              <a:solidFill>
                <a:srgbClr val="107C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51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7"/>
          <p:cNvSpPr txBox="1"/>
          <p:nvPr/>
        </p:nvSpPr>
        <p:spPr>
          <a:xfrm>
            <a:off x="1094660" y="975543"/>
            <a:ext cx="54582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 smtClean="0"/>
              <a:t>25 =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3 451 = 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41 248 000 =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15 000 000 000 =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0.1 =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0.12 =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0.0000067 =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0.0000000000002 =</a:t>
            </a:r>
            <a:endParaRPr lang="hr-HR" sz="2800" dirty="0"/>
          </a:p>
        </p:txBody>
      </p:sp>
      <p:sp>
        <p:nvSpPr>
          <p:cNvPr id="3" name="Pravokutnik 9"/>
          <p:cNvSpPr/>
          <p:nvPr/>
        </p:nvSpPr>
        <p:spPr>
          <a:xfrm>
            <a:off x="1951833" y="1104298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2.5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 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1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4" name="Pravokutnik 10"/>
          <p:cNvSpPr/>
          <p:nvPr/>
        </p:nvSpPr>
        <p:spPr>
          <a:xfrm>
            <a:off x="2456030" y="1726915"/>
            <a:ext cx="2007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3.451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 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3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5" name="Pravokutnik 11"/>
          <p:cNvSpPr/>
          <p:nvPr/>
        </p:nvSpPr>
        <p:spPr>
          <a:xfrm>
            <a:off x="3317614" y="2379703"/>
            <a:ext cx="22076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4.1248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 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7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6" name="Pravokutnik 12"/>
          <p:cNvSpPr/>
          <p:nvPr/>
        </p:nvSpPr>
        <p:spPr>
          <a:xfrm>
            <a:off x="3992035" y="3015327"/>
            <a:ext cx="1640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1.5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 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10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7" name="Pravokutnik 13"/>
          <p:cNvSpPr/>
          <p:nvPr/>
        </p:nvSpPr>
        <p:spPr>
          <a:xfrm>
            <a:off x="1996436" y="3662089"/>
            <a:ext cx="14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1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 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–1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8" name="Pravokutnik 14"/>
          <p:cNvSpPr/>
          <p:nvPr/>
        </p:nvSpPr>
        <p:spPr>
          <a:xfrm>
            <a:off x="2200000" y="4300541"/>
            <a:ext cx="1640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1.2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 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–1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9" name="Pravokutnik 15"/>
          <p:cNvSpPr/>
          <p:nvPr/>
        </p:nvSpPr>
        <p:spPr>
          <a:xfrm>
            <a:off x="3203486" y="4936609"/>
            <a:ext cx="1640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6.7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 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–6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0" name="Pravokutnik 16"/>
          <p:cNvSpPr/>
          <p:nvPr/>
        </p:nvSpPr>
        <p:spPr>
          <a:xfrm>
            <a:off x="4371034" y="5451593"/>
            <a:ext cx="1473480" cy="6580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 smtClean="0">
                <a:solidFill>
                  <a:srgbClr val="FF0000"/>
                </a:solidFill>
              </a:rPr>
              <a:t>2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 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–13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1886" y="261257"/>
            <a:ext cx="7387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Zapiši u znanstvenom obliku: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79515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>
          <a:xfrm>
            <a:off x="217714" y="122051"/>
            <a:ext cx="8455495" cy="8456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extBox 1"/>
          <p:cNvSpPr txBox="1"/>
          <p:nvPr/>
        </p:nvSpPr>
        <p:spPr>
          <a:xfrm>
            <a:off x="455978" y="274523"/>
            <a:ext cx="97390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FF0000"/>
                </a:solidFill>
              </a:rPr>
              <a:t>Potencija</a:t>
            </a:r>
            <a:r>
              <a:rPr lang="hr-HR" sz="2800" dirty="0" smtClean="0"/>
              <a:t> je kraći zapis umnoška jednakih faktora. </a:t>
            </a:r>
            <a:endParaRPr lang="hr-HR" sz="2800" dirty="0"/>
          </a:p>
        </p:txBody>
      </p:sp>
      <p:sp>
        <p:nvSpPr>
          <p:cNvPr id="25" name="TekstniOkvir 2"/>
          <p:cNvSpPr txBox="1"/>
          <p:nvPr/>
        </p:nvSpPr>
        <p:spPr>
          <a:xfrm>
            <a:off x="2325728" y="3249459"/>
            <a:ext cx="5650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  10  = 10 </a:t>
            </a:r>
            <a:r>
              <a:rPr lang="hr-HR" sz="2800" dirty="0" smtClean="0">
                <a:sym typeface="Symbol"/>
              </a:rPr>
              <a:t> 10  10  10</a:t>
            </a:r>
            <a:endParaRPr lang="hr-HR" sz="2800" dirty="0" smtClean="0"/>
          </a:p>
        </p:txBody>
      </p:sp>
      <p:sp>
        <p:nvSpPr>
          <p:cNvPr id="26" name="TekstniOkvir 3"/>
          <p:cNvSpPr txBox="1"/>
          <p:nvPr/>
        </p:nvSpPr>
        <p:spPr>
          <a:xfrm>
            <a:off x="3736840" y="1344707"/>
            <a:ext cx="9934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000" dirty="0" smtClean="0"/>
              <a:t> 10</a:t>
            </a:r>
            <a:endParaRPr lang="hr-HR" sz="4000" dirty="0"/>
          </a:p>
        </p:txBody>
      </p:sp>
      <p:sp>
        <p:nvSpPr>
          <p:cNvPr id="27" name="TekstniOkvir 4"/>
          <p:cNvSpPr txBox="1"/>
          <p:nvPr/>
        </p:nvSpPr>
        <p:spPr>
          <a:xfrm>
            <a:off x="4415999" y="1238082"/>
            <a:ext cx="530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 smtClean="0"/>
              <a:t>4</a:t>
            </a:r>
            <a:endParaRPr lang="hr-HR" sz="2000" b="1" dirty="0"/>
          </a:p>
        </p:txBody>
      </p:sp>
      <p:sp>
        <p:nvSpPr>
          <p:cNvPr id="28" name="Elipsa 5"/>
          <p:cNvSpPr/>
          <p:nvPr/>
        </p:nvSpPr>
        <p:spPr>
          <a:xfrm>
            <a:off x="3783821" y="1102615"/>
            <a:ext cx="1061156" cy="11063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29" name="Ravni poveznik sa strelicom 7"/>
          <p:cNvCxnSpPr/>
          <p:nvPr/>
        </p:nvCxnSpPr>
        <p:spPr>
          <a:xfrm flipV="1">
            <a:off x="2325728" y="1662671"/>
            <a:ext cx="1444978" cy="1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niOkvir 8"/>
          <p:cNvSpPr txBox="1"/>
          <p:nvPr/>
        </p:nvSpPr>
        <p:spPr>
          <a:xfrm>
            <a:off x="814030" y="1401073"/>
            <a:ext cx="1896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FF0000"/>
                </a:solidFill>
              </a:rPr>
              <a:t>potencija</a:t>
            </a:r>
            <a:endParaRPr lang="hr-HR" sz="2400" b="1" dirty="0">
              <a:solidFill>
                <a:srgbClr val="FF0000"/>
              </a:solidFill>
            </a:endParaRPr>
          </a:p>
        </p:txBody>
      </p:sp>
      <p:cxnSp>
        <p:nvCxnSpPr>
          <p:cNvPr id="31" name="Ravni poveznik sa strelicom 10"/>
          <p:cNvCxnSpPr/>
          <p:nvPr/>
        </p:nvCxnSpPr>
        <p:spPr>
          <a:xfrm rot="5400000">
            <a:off x="3797601" y="2276540"/>
            <a:ext cx="914400" cy="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niOkvir 13"/>
          <p:cNvSpPr txBox="1"/>
          <p:nvPr/>
        </p:nvSpPr>
        <p:spPr>
          <a:xfrm>
            <a:off x="3849728" y="2602232"/>
            <a:ext cx="880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70C0"/>
                </a:solidFill>
              </a:rPr>
              <a:t>baza</a:t>
            </a:r>
            <a:endParaRPr lang="hr-HR" sz="2400" b="1" dirty="0">
              <a:solidFill>
                <a:srgbClr val="0070C0"/>
              </a:solidFill>
            </a:endParaRPr>
          </a:p>
        </p:txBody>
      </p:sp>
      <p:cxnSp>
        <p:nvCxnSpPr>
          <p:cNvPr id="33" name="Ravni poveznik sa strelicom 16"/>
          <p:cNvCxnSpPr/>
          <p:nvPr/>
        </p:nvCxnSpPr>
        <p:spPr>
          <a:xfrm>
            <a:off x="4712986" y="1447570"/>
            <a:ext cx="1012345" cy="20820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ravokutnik 17"/>
          <p:cNvSpPr/>
          <p:nvPr/>
        </p:nvSpPr>
        <p:spPr>
          <a:xfrm>
            <a:off x="3824840" y="3951054"/>
            <a:ext cx="149432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b="1" dirty="0" smtClean="0">
                <a:solidFill>
                  <a:srgbClr val="FF0000"/>
                </a:solidFill>
              </a:rPr>
              <a:t>10</a:t>
            </a:r>
            <a:r>
              <a:rPr lang="hr-HR" sz="2800" b="1" baseline="30000" dirty="0" smtClean="0">
                <a:solidFill>
                  <a:srgbClr val="FF0000"/>
                </a:solidFill>
              </a:rPr>
              <a:t>1 </a:t>
            </a:r>
            <a:r>
              <a:rPr lang="hr-HR" sz="2800" b="1" dirty="0" smtClean="0">
                <a:solidFill>
                  <a:srgbClr val="FF0000"/>
                </a:solidFill>
              </a:rPr>
              <a:t>= 10</a:t>
            </a:r>
          </a:p>
          <a:p>
            <a:r>
              <a:rPr lang="hr-HR" sz="2800" b="1" dirty="0" smtClean="0">
                <a:solidFill>
                  <a:srgbClr val="FF0000"/>
                </a:solidFill>
              </a:rPr>
              <a:t>10</a:t>
            </a:r>
            <a:r>
              <a:rPr lang="hr-HR" sz="2800" b="1" baseline="30000" dirty="0" smtClean="0">
                <a:solidFill>
                  <a:srgbClr val="FF0000"/>
                </a:solidFill>
              </a:rPr>
              <a:t>0 </a:t>
            </a:r>
            <a:r>
              <a:rPr lang="hr-HR" sz="2800" b="1" dirty="0">
                <a:solidFill>
                  <a:srgbClr val="FF0000"/>
                </a:solidFill>
              </a:rPr>
              <a:t>= </a:t>
            </a:r>
            <a:r>
              <a:rPr lang="hr-HR" sz="2800" b="1" dirty="0" smtClean="0">
                <a:solidFill>
                  <a:srgbClr val="FF0000"/>
                </a:solidFill>
              </a:rPr>
              <a:t>1</a:t>
            </a:r>
            <a:endParaRPr lang="hr-HR" sz="2800" b="1" dirty="0">
              <a:solidFill>
                <a:srgbClr val="FF0000"/>
              </a:solidFill>
            </a:endParaRPr>
          </a:p>
        </p:txBody>
      </p:sp>
      <p:sp>
        <p:nvSpPr>
          <p:cNvPr id="35" name="Pravokutnik 20"/>
          <p:cNvSpPr/>
          <p:nvPr/>
        </p:nvSpPr>
        <p:spPr>
          <a:xfrm>
            <a:off x="2892819" y="3142672"/>
            <a:ext cx="317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baseline="30000" dirty="0" smtClean="0"/>
              <a:t>4</a:t>
            </a:r>
            <a:endParaRPr lang="hr-HR" sz="2800" dirty="0"/>
          </a:p>
        </p:txBody>
      </p:sp>
      <p:sp>
        <p:nvSpPr>
          <p:cNvPr id="39" name="TextBox 38"/>
          <p:cNvSpPr txBox="1"/>
          <p:nvPr/>
        </p:nvSpPr>
        <p:spPr>
          <a:xfrm>
            <a:off x="455978" y="4969545"/>
            <a:ext cx="79994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70C0"/>
                </a:solidFill>
              </a:rPr>
              <a:t>Baza </a:t>
            </a:r>
            <a:r>
              <a:rPr lang="hr-HR" sz="2400" dirty="0" smtClean="0"/>
              <a:t>– broj koji množimo samim sobom</a:t>
            </a:r>
          </a:p>
          <a:p>
            <a:r>
              <a:rPr lang="hr-HR" sz="2400" b="1" dirty="0" smtClean="0">
                <a:solidFill>
                  <a:srgbClr val="00B050"/>
                </a:solidFill>
              </a:rPr>
              <a:t>Eksponent</a:t>
            </a:r>
            <a:r>
              <a:rPr lang="hr-HR" sz="2400" dirty="0" smtClean="0"/>
              <a:t> – broj koji govori koliko ima jednakih faktora</a:t>
            </a:r>
            <a:endParaRPr lang="hr-HR" sz="2400" dirty="0"/>
          </a:p>
        </p:txBody>
      </p:sp>
      <p:sp>
        <p:nvSpPr>
          <p:cNvPr id="41" name="TekstniOkvir 14"/>
          <p:cNvSpPr txBox="1"/>
          <p:nvPr/>
        </p:nvSpPr>
        <p:spPr>
          <a:xfrm>
            <a:off x="5689816" y="1447570"/>
            <a:ext cx="3097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B050"/>
                </a:solidFill>
              </a:rPr>
              <a:t>eksponent</a:t>
            </a:r>
          </a:p>
        </p:txBody>
      </p:sp>
    </p:spTree>
    <p:extLst>
      <p:ext uri="{BB962C8B-B14F-4D97-AF65-F5344CB8AC3E}">
        <p14:creationId xmlns:p14="http://schemas.microsoft.com/office/powerpoint/2010/main" val="213254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 animBg="1"/>
      <p:bldP spid="30" grpId="0"/>
      <p:bldP spid="32" grpId="0"/>
      <p:bldP spid="35" grpId="0"/>
      <p:bldP spid="39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4"/>
          <p:cNvSpPr txBox="1"/>
          <p:nvPr/>
        </p:nvSpPr>
        <p:spPr>
          <a:xfrm>
            <a:off x="443948" y="323159"/>
            <a:ext cx="53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Zapiši brojeve u obliku potencije:</a:t>
            </a:r>
            <a:endParaRPr lang="hr-HR" sz="2800" dirty="0"/>
          </a:p>
        </p:txBody>
      </p:sp>
      <p:sp>
        <p:nvSpPr>
          <p:cNvPr id="5" name="TekstniOkvir 7"/>
          <p:cNvSpPr txBox="1"/>
          <p:nvPr/>
        </p:nvSpPr>
        <p:spPr>
          <a:xfrm>
            <a:off x="408924" y="966346"/>
            <a:ext cx="54582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 smtClean="0"/>
              <a:t>1 =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10 = 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1 000 000 =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10 000 000 000 =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35 000 =  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7 220 = </a:t>
            </a:r>
          </a:p>
        </p:txBody>
      </p:sp>
      <p:sp>
        <p:nvSpPr>
          <p:cNvPr id="6" name="Pravokutnik 9"/>
          <p:cNvSpPr/>
          <p:nvPr/>
        </p:nvSpPr>
        <p:spPr>
          <a:xfrm>
            <a:off x="1022387" y="1106944"/>
            <a:ext cx="8178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7" name="Pravokutnik 9"/>
          <p:cNvSpPr/>
          <p:nvPr/>
        </p:nvSpPr>
        <p:spPr>
          <a:xfrm>
            <a:off x="1687677" y="1106944"/>
            <a:ext cx="1600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= 1 </a:t>
            </a:r>
            <a:r>
              <a:rPr lang="hr-HR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8" name="Pravokutnik 9"/>
          <p:cNvSpPr/>
          <p:nvPr/>
        </p:nvSpPr>
        <p:spPr>
          <a:xfrm>
            <a:off x="1267807" y="1723806"/>
            <a:ext cx="8178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1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9" name="Pravokutnik 9"/>
          <p:cNvSpPr/>
          <p:nvPr/>
        </p:nvSpPr>
        <p:spPr>
          <a:xfrm>
            <a:off x="1933097" y="1723806"/>
            <a:ext cx="1600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= 1 </a:t>
            </a:r>
            <a:r>
              <a:rPr lang="hr-HR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1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2431778" y="2355454"/>
            <a:ext cx="8178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6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1" name="Pravokutnik 9"/>
          <p:cNvSpPr/>
          <p:nvPr/>
        </p:nvSpPr>
        <p:spPr>
          <a:xfrm>
            <a:off x="3097068" y="2355454"/>
            <a:ext cx="1600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= 1 </a:t>
            </a:r>
            <a:r>
              <a:rPr lang="hr-HR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6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2" name="Pravokutnik 11"/>
          <p:cNvSpPr/>
          <p:nvPr/>
        </p:nvSpPr>
        <p:spPr>
          <a:xfrm>
            <a:off x="3365483" y="3018552"/>
            <a:ext cx="9509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3" name="Pravokutnik 9"/>
          <p:cNvSpPr/>
          <p:nvPr/>
        </p:nvSpPr>
        <p:spPr>
          <a:xfrm>
            <a:off x="4099013" y="3018552"/>
            <a:ext cx="1733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= 1 </a:t>
            </a:r>
            <a:r>
              <a:rPr lang="hr-HR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4" name="Pravokutnik 13"/>
          <p:cNvSpPr/>
          <p:nvPr/>
        </p:nvSpPr>
        <p:spPr>
          <a:xfrm>
            <a:off x="1933097" y="3650200"/>
            <a:ext cx="1858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002060"/>
                </a:solidFill>
                <a:sym typeface="Symbol"/>
              </a:rPr>
              <a:t>35 </a:t>
            </a:r>
            <a:r>
              <a:rPr lang="hr-HR" sz="28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002060"/>
                </a:solidFill>
                <a:sym typeface="Symbol"/>
              </a:rPr>
              <a:t>1 000</a:t>
            </a:r>
            <a:r>
              <a:rPr lang="hr-HR" sz="2800" dirty="0" smtClean="0">
                <a:solidFill>
                  <a:srgbClr val="002060"/>
                </a:solidFill>
              </a:rPr>
              <a:t> </a:t>
            </a:r>
            <a:endParaRPr lang="hr-HR" sz="2800" dirty="0">
              <a:solidFill>
                <a:srgbClr val="002060"/>
              </a:solidFill>
            </a:endParaRPr>
          </a:p>
        </p:txBody>
      </p:sp>
      <p:sp>
        <p:nvSpPr>
          <p:cNvPr id="15" name="Pravokutnik 9"/>
          <p:cNvSpPr/>
          <p:nvPr/>
        </p:nvSpPr>
        <p:spPr>
          <a:xfrm>
            <a:off x="3634747" y="3650200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002060"/>
                </a:solidFill>
                <a:sym typeface="Symbol"/>
              </a:rPr>
              <a:t>= 35 </a:t>
            </a:r>
            <a:r>
              <a:rPr lang="hr-HR" sz="28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00206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002060"/>
                </a:solidFill>
                <a:sym typeface="Symbol"/>
              </a:rPr>
              <a:t>3</a:t>
            </a:r>
            <a:r>
              <a:rPr lang="hr-HR" sz="2800" dirty="0" smtClean="0">
                <a:solidFill>
                  <a:srgbClr val="002060"/>
                </a:solidFill>
              </a:rPr>
              <a:t> </a:t>
            </a:r>
            <a:endParaRPr lang="hr-HR" sz="2800" dirty="0">
              <a:solidFill>
                <a:srgbClr val="002060"/>
              </a:solidFill>
            </a:endParaRPr>
          </a:p>
        </p:txBody>
      </p:sp>
      <p:sp>
        <p:nvSpPr>
          <p:cNvPr id="16" name="Pravokutnik 15"/>
          <p:cNvSpPr/>
          <p:nvPr/>
        </p:nvSpPr>
        <p:spPr>
          <a:xfrm>
            <a:off x="5213512" y="3650200"/>
            <a:ext cx="2467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= 3.5 </a:t>
            </a:r>
            <a:r>
              <a:rPr lang="hr-HR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10 000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7" name="Pravokutnik 9"/>
          <p:cNvSpPr/>
          <p:nvPr/>
        </p:nvSpPr>
        <p:spPr>
          <a:xfrm>
            <a:off x="7391377" y="3650200"/>
            <a:ext cx="18998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= 3.5 </a:t>
            </a:r>
            <a:r>
              <a:rPr lang="hr-HR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4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8" name="Pravokutnik 17"/>
          <p:cNvSpPr/>
          <p:nvPr/>
        </p:nvSpPr>
        <p:spPr>
          <a:xfrm>
            <a:off x="1700555" y="4307396"/>
            <a:ext cx="21885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 smtClean="0">
                <a:solidFill>
                  <a:srgbClr val="002060"/>
                </a:solidFill>
                <a:sym typeface="Symbol"/>
              </a:rPr>
              <a:t>722 </a:t>
            </a:r>
            <a:r>
              <a:rPr lang="hr-HR" sz="28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002060"/>
                </a:solidFill>
                <a:sym typeface="Symbol"/>
              </a:rPr>
              <a:t>10</a:t>
            </a:r>
            <a:r>
              <a:rPr lang="hr-HR" sz="2800" dirty="0" smtClean="0">
                <a:solidFill>
                  <a:srgbClr val="002060"/>
                </a:solidFill>
              </a:rPr>
              <a:t> </a:t>
            </a:r>
            <a:endParaRPr lang="hr-HR" sz="2800" dirty="0">
              <a:solidFill>
                <a:srgbClr val="002060"/>
              </a:solidFill>
            </a:endParaRPr>
          </a:p>
        </p:txBody>
      </p:sp>
      <p:sp>
        <p:nvSpPr>
          <p:cNvPr id="19" name="Pravokutnik 9"/>
          <p:cNvSpPr/>
          <p:nvPr/>
        </p:nvSpPr>
        <p:spPr>
          <a:xfrm>
            <a:off x="3060154" y="4307396"/>
            <a:ext cx="21205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 smtClean="0">
                <a:solidFill>
                  <a:srgbClr val="002060"/>
                </a:solidFill>
                <a:sym typeface="Symbol"/>
              </a:rPr>
              <a:t>= 722 </a:t>
            </a:r>
            <a:r>
              <a:rPr lang="hr-HR" sz="28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00206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002060"/>
                </a:solidFill>
                <a:sym typeface="Symbol"/>
              </a:rPr>
              <a:t>1</a:t>
            </a:r>
            <a:r>
              <a:rPr lang="hr-HR" sz="2800" dirty="0" smtClean="0">
                <a:solidFill>
                  <a:srgbClr val="002060"/>
                </a:solidFill>
              </a:rPr>
              <a:t> </a:t>
            </a:r>
            <a:endParaRPr lang="hr-HR" sz="2800" dirty="0">
              <a:solidFill>
                <a:srgbClr val="002060"/>
              </a:solidFill>
            </a:endParaRPr>
          </a:p>
        </p:txBody>
      </p:sp>
      <p:sp>
        <p:nvSpPr>
          <p:cNvPr id="20" name="Pravokutnik 19"/>
          <p:cNvSpPr/>
          <p:nvPr/>
        </p:nvSpPr>
        <p:spPr>
          <a:xfrm>
            <a:off x="4872678" y="4307396"/>
            <a:ext cx="2905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= 7.22 </a:t>
            </a:r>
            <a:r>
              <a:rPr lang="hr-HR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1000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21" name="Pravokutnik 9"/>
          <p:cNvSpPr/>
          <p:nvPr/>
        </p:nvSpPr>
        <p:spPr>
          <a:xfrm>
            <a:off x="7053618" y="4307396"/>
            <a:ext cx="22376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sym typeface="Symbol"/>
              </a:rPr>
              <a:t>= 7.22 </a:t>
            </a:r>
            <a:r>
              <a:rPr lang="hr-HR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 smtClean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 smtClean="0">
                <a:solidFill>
                  <a:srgbClr val="FF0000"/>
                </a:solidFill>
                <a:sym typeface="Symbol"/>
              </a:rPr>
              <a:t>3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33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4"/>
          <p:cNvSpPr txBox="1"/>
          <p:nvPr/>
        </p:nvSpPr>
        <p:spPr>
          <a:xfrm>
            <a:off x="443948" y="323159"/>
            <a:ext cx="53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Koje su jednakosti ispravne?</a:t>
            </a:r>
            <a:endParaRPr lang="hr-HR" sz="2800" dirty="0"/>
          </a:p>
        </p:txBody>
      </p:sp>
      <p:sp>
        <p:nvSpPr>
          <p:cNvPr id="5" name="TekstniOkvir 7"/>
          <p:cNvSpPr txBox="1"/>
          <p:nvPr/>
        </p:nvSpPr>
        <p:spPr>
          <a:xfrm>
            <a:off x="443948" y="1444018"/>
            <a:ext cx="5458280" cy="669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 smtClean="0"/>
              <a:t>233 = 23.3 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 smtClean="0">
                <a:latin typeface="+mn-lt"/>
                <a:cs typeface="Calibri" panose="020F0502020204030204" pitchFamily="34" charset="0"/>
              </a:rPr>
              <a:t> 10</a:t>
            </a:r>
            <a:r>
              <a:rPr lang="hr-HR" sz="2800" baseline="30000" dirty="0" smtClean="0">
                <a:latin typeface="+mn-lt"/>
                <a:cs typeface="Calibri" panose="020F0502020204030204" pitchFamily="34" charset="0"/>
              </a:rPr>
              <a:t>1</a:t>
            </a:r>
            <a:endParaRPr lang="hr-HR" sz="2800" dirty="0" smtClean="0"/>
          </a:p>
        </p:txBody>
      </p:sp>
      <p:sp>
        <p:nvSpPr>
          <p:cNvPr id="22" name="TekstniOkvir 7"/>
          <p:cNvSpPr txBox="1"/>
          <p:nvPr/>
        </p:nvSpPr>
        <p:spPr>
          <a:xfrm>
            <a:off x="443948" y="2076676"/>
            <a:ext cx="5458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 smtClean="0"/>
              <a:t>233 = 233 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 smtClean="0">
                <a:latin typeface="+mn-lt"/>
                <a:cs typeface="Calibri" panose="020F0502020204030204" pitchFamily="34" charset="0"/>
              </a:rPr>
              <a:t> 10</a:t>
            </a:r>
            <a:r>
              <a:rPr lang="hr-HR" sz="2800" baseline="30000" dirty="0">
                <a:latin typeface="+mn-lt"/>
                <a:cs typeface="Calibri" panose="020F0502020204030204" pitchFamily="34" charset="0"/>
              </a:rPr>
              <a:t>0</a:t>
            </a:r>
            <a:endParaRPr lang="hr-HR" sz="2800" dirty="0" smtClean="0"/>
          </a:p>
        </p:txBody>
      </p:sp>
      <p:sp>
        <p:nvSpPr>
          <p:cNvPr id="23" name="TekstniOkvir 7"/>
          <p:cNvSpPr txBox="1"/>
          <p:nvPr/>
        </p:nvSpPr>
        <p:spPr>
          <a:xfrm>
            <a:off x="443948" y="2778904"/>
            <a:ext cx="5458280" cy="669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 smtClean="0"/>
              <a:t>233 = 2.33 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 smtClean="0">
                <a:latin typeface="+mn-lt"/>
                <a:cs typeface="Calibri" panose="020F0502020204030204" pitchFamily="34" charset="0"/>
              </a:rPr>
              <a:t> </a:t>
            </a:r>
            <a:r>
              <a:rPr lang="hr-HR" sz="2800" dirty="0" smtClean="0">
                <a:cs typeface="Calibri" panose="020F0502020204030204" pitchFamily="34" charset="0"/>
              </a:rPr>
              <a:t>10</a:t>
            </a:r>
            <a:r>
              <a:rPr lang="hr-HR" sz="2800" baseline="30000" dirty="0">
                <a:cs typeface="Calibri" panose="020F0502020204030204" pitchFamily="34" charset="0"/>
              </a:rPr>
              <a:t>2</a:t>
            </a:r>
            <a:endParaRPr lang="hr-HR" sz="2800" dirty="0"/>
          </a:p>
        </p:txBody>
      </p:sp>
      <p:sp>
        <p:nvSpPr>
          <p:cNvPr id="24" name="TekstniOkvir 7"/>
          <p:cNvSpPr txBox="1"/>
          <p:nvPr/>
        </p:nvSpPr>
        <p:spPr>
          <a:xfrm>
            <a:off x="443948" y="3411561"/>
            <a:ext cx="5458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 smtClean="0"/>
              <a:t>233 = 0.233 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 smtClean="0">
                <a:latin typeface="+mn-lt"/>
                <a:cs typeface="Calibri" panose="020F0502020204030204" pitchFamily="34" charset="0"/>
              </a:rPr>
              <a:t> </a:t>
            </a:r>
            <a:r>
              <a:rPr lang="hr-HR" sz="2800" dirty="0" smtClean="0">
                <a:cs typeface="Calibri" panose="020F0502020204030204" pitchFamily="34" charset="0"/>
              </a:rPr>
              <a:t>10</a:t>
            </a:r>
            <a:r>
              <a:rPr lang="hr-HR" sz="2800" baseline="30000" dirty="0">
                <a:cs typeface="Calibri" panose="020F0502020204030204" pitchFamily="34" charset="0"/>
              </a:rPr>
              <a:t>3</a:t>
            </a:r>
            <a:endParaRPr lang="hr-HR" sz="2800" dirty="0"/>
          </a:p>
        </p:txBody>
      </p:sp>
      <p:sp>
        <p:nvSpPr>
          <p:cNvPr id="25" name="TekstniOkvir 7"/>
          <p:cNvSpPr txBox="1"/>
          <p:nvPr/>
        </p:nvSpPr>
        <p:spPr>
          <a:xfrm>
            <a:off x="4936336" y="1444018"/>
            <a:ext cx="5458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 smtClean="0"/>
              <a:t>15 200 = 152 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 smtClean="0">
                <a:latin typeface="+mn-lt"/>
                <a:cs typeface="Calibri" panose="020F0502020204030204" pitchFamily="34" charset="0"/>
              </a:rPr>
              <a:t> 10</a:t>
            </a:r>
            <a:r>
              <a:rPr lang="hr-HR" sz="2800" baseline="30000" dirty="0">
                <a:latin typeface="+mn-lt"/>
                <a:cs typeface="Calibri" panose="020F0502020204030204" pitchFamily="34" charset="0"/>
              </a:rPr>
              <a:t>2</a:t>
            </a:r>
            <a:endParaRPr lang="hr-HR" sz="2800" dirty="0" smtClean="0"/>
          </a:p>
        </p:txBody>
      </p:sp>
      <p:sp>
        <p:nvSpPr>
          <p:cNvPr id="26" name="TekstniOkvir 7"/>
          <p:cNvSpPr txBox="1"/>
          <p:nvPr/>
        </p:nvSpPr>
        <p:spPr>
          <a:xfrm>
            <a:off x="4936336" y="2076676"/>
            <a:ext cx="5458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15 200 = </a:t>
            </a:r>
            <a:r>
              <a:rPr lang="hr-HR" sz="2800" dirty="0" smtClean="0"/>
              <a:t>15.2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cs typeface="Calibri" panose="020F0502020204030204" pitchFamily="34" charset="0"/>
              </a:rPr>
              <a:t> </a:t>
            </a:r>
            <a:r>
              <a:rPr lang="hr-HR" sz="2800" dirty="0" smtClean="0">
                <a:cs typeface="Calibri" panose="020F0502020204030204" pitchFamily="34" charset="0"/>
              </a:rPr>
              <a:t>10</a:t>
            </a:r>
            <a:r>
              <a:rPr lang="hr-HR" sz="2800" baseline="30000" dirty="0">
                <a:cs typeface="Calibri" panose="020F0502020204030204" pitchFamily="34" charset="0"/>
              </a:rPr>
              <a:t>3</a:t>
            </a:r>
            <a:endParaRPr lang="hr-HR" sz="2800" dirty="0"/>
          </a:p>
        </p:txBody>
      </p:sp>
      <p:sp>
        <p:nvSpPr>
          <p:cNvPr id="27" name="TekstniOkvir 7"/>
          <p:cNvSpPr txBox="1"/>
          <p:nvPr/>
        </p:nvSpPr>
        <p:spPr>
          <a:xfrm>
            <a:off x="4936336" y="2778904"/>
            <a:ext cx="5458280" cy="669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15 200 = </a:t>
            </a:r>
            <a:r>
              <a:rPr lang="hr-HR" sz="2800" dirty="0" smtClean="0"/>
              <a:t>1.52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cs typeface="Calibri" panose="020F0502020204030204" pitchFamily="34" charset="0"/>
              </a:rPr>
              <a:t> </a:t>
            </a:r>
            <a:r>
              <a:rPr lang="hr-HR" sz="2800" dirty="0" smtClean="0">
                <a:cs typeface="Calibri" panose="020F0502020204030204" pitchFamily="34" charset="0"/>
              </a:rPr>
              <a:t>10</a:t>
            </a:r>
            <a:r>
              <a:rPr lang="hr-HR" sz="2800" baseline="30000" dirty="0" smtClean="0">
                <a:cs typeface="Calibri" panose="020F0502020204030204" pitchFamily="34" charset="0"/>
              </a:rPr>
              <a:t>4</a:t>
            </a:r>
            <a:endParaRPr lang="hr-HR" sz="2800" dirty="0"/>
          </a:p>
        </p:txBody>
      </p:sp>
      <p:sp>
        <p:nvSpPr>
          <p:cNvPr id="28" name="TekstniOkvir 7"/>
          <p:cNvSpPr txBox="1"/>
          <p:nvPr/>
        </p:nvSpPr>
        <p:spPr>
          <a:xfrm>
            <a:off x="4936336" y="3411561"/>
            <a:ext cx="5458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15 200 = </a:t>
            </a:r>
            <a:r>
              <a:rPr lang="hr-HR" sz="2800" dirty="0" smtClean="0"/>
              <a:t>0.152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cs typeface="Calibri" panose="020F0502020204030204" pitchFamily="34" charset="0"/>
              </a:rPr>
              <a:t> </a:t>
            </a:r>
            <a:r>
              <a:rPr lang="hr-HR" sz="2800" dirty="0" smtClean="0">
                <a:cs typeface="Calibri" panose="020F0502020204030204" pitchFamily="34" charset="0"/>
              </a:rPr>
              <a:t>10</a:t>
            </a:r>
            <a:r>
              <a:rPr lang="hr-HR" sz="2800" baseline="30000" dirty="0">
                <a:cs typeface="Calibri" panose="020F0502020204030204" pitchFamily="34" charset="0"/>
              </a:rPr>
              <a:t>5</a:t>
            </a:r>
            <a:endParaRPr lang="hr-HR" sz="2800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600" y="1374448"/>
            <a:ext cx="745652" cy="708119"/>
          </a:xfrm>
          <a:prstGeom prst="rect">
            <a:avLst/>
          </a:prstGeom>
        </p:spPr>
      </p:pic>
      <p:pic>
        <p:nvPicPr>
          <p:cNvPr id="29" name="Slika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600" y="2016039"/>
            <a:ext cx="745652" cy="708119"/>
          </a:xfrm>
          <a:prstGeom prst="rect">
            <a:avLst/>
          </a:prstGeom>
        </p:spPr>
      </p:pic>
      <p:pic>
        <p:nvPicPr>
          <p:cNvPr id="30" name="Slika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600" y="2657630"/>
            <a:ext cx="745652" cy="708119"/>
          </a:xfrm>
          <a:prstGeom prst="rect">
            <a:avLst/>
          </a:prstGeom>
        </p:spPr>
      </p:pic>
      <p:pic>
        <p:nvPicPr>
          <p:cNvPr id="31" name="Slika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600" y="3299220"/>
            <a:ext cx="745652" cy="708119"/>
          </a:xfrm>
          <a:prstGeom prst="rect">
            <a:avLst/>
          </a:prstGeom>
        </p:spPr>
      </p:pic>
      <p:pic>
        <p:nvPicPr>
          <p:cNvPr id="32" name="Slika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280" y="1402212"/>
            <a:ext cx="745652" cy="708119"/>
          </a:xfrm>
          <a:prstGeom prst="rect">
            <a:avLst/>
          </a:prstGeom>
        </p:spPr>
      </p:pic>
      <p:pic>
        <p:nvPicPr>
          <p:cNvPr id="33" name="Slika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280" y="2076269"/>
            <a:ext cx="745652" cy="708119"/>
          </a:xfrm>
          <a:prstGeom prst="rect">
            <a:avLst/>
          </a:prstGeom>
        </p:spPr>
      </p:pic>
      <p:pic>
        <p:nvPicPr>
          <p:cNvPr id="34" name="Slika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280" y="2750326"/>
            <a:ext cx="745652" cy="708119"/>
          </a:xfrm>
          <a:prstGeom prst="rect">
            <a:avLst/>
          </a:prstGeom>
        </p:spPr>
      </p:pic>
      <p:pic>
        <p:nvPicPr>
          <p:cNvPr id="35" name="Slika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280" y="3424382"/>
            <a:ext cx="745652" cy="708119"/>
          </a:xfrm>
          <a:prstGeom prst="rect">
            <a:avLst/>
          </a:prstGeom>
        </p:spPr>
      </p:pic>
      <p:sp>
        <p:nvSpPr>
          <p:cNvPr id="4" name="TekstniOkvir 3"/>
          <p:cNvSpPr txBox="1"/>
          <p:nvPr/>
        </p:nvSpPr>
        <p:spPr>
          <a:xfrm>
            <a:off x="1460310" y="4746446"/>
            <a:ext cx="6555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Isti broj možemo napisati na različite načine kao umnožak broja i potencije broja 10. </a:t>
            </a:r>
            <a:endParaRPr lang="hr-HR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06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Slikovni rezultat za kemij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96503">
            <a:off x="332959" y="262508"/>
            <a:ext cx="2176002" cy="2176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6" name="Picture 6" descr="Slikovni rezultat za fizik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0086">
            <a:off x="6813198" y="554893"/>
            <a:ext cx="1830620" cy="159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niOkvir 1"/>
          <p:cNvSpPr txBox="1"/>
          <p:nvPr/>
        </p:nvSpPr>
        <p:spPr>
          <a:xfrm>
            <a:off x="1745674" y="2095167"/>
            <a:ext cx="54476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600" dirty="0" smtClean="0">
                <a:ln w="0"/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Znanstveni zapis broja</a:t>
            </a:r>
            <a:endParaRPr lang="hr-HR" sz="6600" dirty="0">
              <a:ln w="0"/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25608" name="Picture 8" descr="Slikovni rezultat za biologij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676" y="3989373"/>
            <a:ext cx="1411969" cy="161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10" name="Picture 10" descr="Slikovni rezultat za geografij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102" y="4791750"/>
            <a:ext cx="1528840" cy="1444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79" y="4141462"/>
            <a:ext cx="1701562" cy="1434984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993" y="214238"/>
            <a:ext cx="2502842" cy="1458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02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23"/>
          <p:cNvSpPr/>
          <p:nvPr/>
        </p:nvSpPr>
        <p:spPr>
          <a:xfrm>
            <a:off x="789901" y="122051"/>
            <a:ext cx="7453348" cy="21173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extBox 1"/>
          <p:cNvSpPr txBox="1"/>
          <p:nvPr/>
        </p:nvSpPr>
        <p:spPr>
          <a:xfrm>
            <a:off x="1210175" y="261044"/>
            <a:ext cx="718457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Znanstveni zapis broja je broj oblika: </a:t>
            </a:r>
          </a:p>
          <a:p>
            <a:endParaRPr lang="hr-HR" sz="3200" dirty="0" smtClean="0">
              <a:solidFill>
                <a:srgbClr val="FF0000"/>
              </a:solidFill>
            </a:endParaRPr>
          </a:p>
          <a:p>
            <a:r>
              <a:rPr lang="hr-HR" sz="3200" dirty="0" smtClean="0">
                <a:solidFill>
                  <a:srgbClr val="FF0000"/>
                </a:solidFill>
              </a:rPr>
              <a:t>           broj </a:t>
            </a:r>
            <a:r>
              <a:rPr lang="hr-HR" sz="3200" dirty="0" smtClean="0"/>
              <a:t>∙ potencija broja 10</a:t>
            </a:r>
          </a:p>
          <a:p>
            <a:r>
              <a:rPr lang="hr-HR" sz="3200" dirty="0" smtClean="0"/>
              <a:t>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4804" y="1653573"/>
            <a:ext cx="23038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b="1" dirty="0">
                <a:solidFill>
                  <a:srgbClr val="FF0000"/>
                </a:solidFill>
              </a:rPr>
              <a:t>(između 1 i 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9900" y="3756419"/>
            <a:ext cx="3438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1.6726 ∙ 10</a:t>
            </a:r>
            <a:r>
              <a:rPr lang="hr-HR" sz="2800" baseline="30000" dirty="0" smtClean="0"/>
              <a:t>23</a:t>
            </a:r>
            <a:endParaRPr lang="hr-HR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89900" y="5658729"/>
            <a:ext cx="233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12 742  ∙ 10</a:t>
            </a:r>
            <a:r>
              <a:rPr lang="hr-HR" sz="2800" baseline="30000" dirty="0" smtClean="0"/>
              <a:t>3</a:t>
            </a:r>
            <a:endParaRPr lang="hr-H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89900" y="4390522"/>
            <a:ext cx="2436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14 ∙ 10</a:t>
            </a:r>
            <a:r>
              <a:rPr lang="hr-HR" sz="2800" baseline="30000" dirty="0"/>
              <a:t>8</a:t>
            </a:r>
            <a:endParaRPr lang="hr-HR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229465" y="3756419"/>
            <a:ext cx="233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3 467 ∙ 10</a:t>
            </a:r>
            <a:r>
              <a:rPr lang="hr-HR" sz="2800" baseline="30000" dirty="0" smtClean="0"/>
              <a:t>3</a:t>
            </a:r>
            <a:endParaRPr lang="hr-HR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229465" y="5017705"/>
            <a:ext cx="233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3.467 ∙ 10</a:t>
            </a:r>
            <a:r>
              <a:rPr lang="hr-HR" sz="2800" baseline="30000" dirty="0" smtClean="0"/>
              <a:t>6</a:t>
            </a:r>
            <a:endParaRPr lang="hr-HR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789900" y="5024625"/>
            <a:ext cx="2436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1.4 ∙ 10</a:t>
            </a:r>
            <a:r>
              <a:rPr lang="hr-HR" sz="2800" baseline="30000" dirty="0" smtClean="0"/>
              <a:t>9</a:t>
            </a:r>
            <a:r>
              <a:rPr lang="hr-HR" sz="2800" dirty="0" smtClean="0"/>
              <a:t> </a:t>
            </a:r>
            <a:endParaRPr lang="hr-HR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229465" y="4387062"/>
            <a:ext cx="233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1.274  ∙ 10</a:t>
            </a:r>
            <a:r>
              <a:rPr lang="hr-HR" sz="2800" baseline="30000" dirty="0" smtClean="0"/>
              <a:t>7</a:t>
            </a:r>
            <a:endParaRPr lang="hr-HR" sz="2800" dirty="0"/>
          </a:p>
        </p:txBody>
      </p:sp>
      <p:sp>
        <p:nvSpPr>
          <p:cNvPr id="14" name="Cross 13"/>
          <p:cNvSpPr/>
          <p:nvPr/>
        </p:nvSpPr>
        <p:spPr>
          <a:xfrm rot="18778913">
            <a:off x="2307960" y="4319583"/>
            <a:ext cx="622094" cy="595712"/>
          </a:xfrm>
          <a:prstGeom prst="plus">
            <a:avLst>
              <a:gd name="adj" fmla="val 374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29465" y="5648348"/>
            <a:ext cx="233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0.467 ∙ 10</a:t>
            </a:r>
            <a:r>
              <a:rPr lang="hr-HR" sz="2800" baseline="30000" dirty="0" smtClean="0"/>
              <a:t>6</a:t>
            </a:r>
            <a:endParaRPr lang="hr-HR" sz="2800" dirty="0"/>
          </a:p>
        </p:txBody>
      </p:sp>
      <p:sp>
        <p:nvSpPr>
          <p:cNvPr id="18" name="TextBox 8"/>
          <p:cNvSpPr txBox="1"/>
          <p:nvPr/>
        </p:nvSpPr>
        <p:spPr>
          <a:xfrm>
            <a:off x="285683" y="2861286"/>
            <a:ext cx="9033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/>
              <a:t>Koji je od sljedećih brojeva zapisan u znanstvenom obliku?</a:t>
            </a:r>
            <a:endParaRPr lang="hr-HR" sz="2400" b="1" dirty="0"/>
          </a:p>
        </p:txBody>
      </p:sp>
      <p:sp>
        <p:nvSpPr>
          <p:cNvPr id="26" name="Cross 13"/>
          <p:cNvSpPr/>
          <p:nvPr/>
        </p:nvSpPr>
        <p:spPr>
          <a:xfrm rot="18778913">
            <a:off x="3005556" y="5610761"/>
            <a:ext cx="622094" cy="595712"/>
          </a:xfrm>
          <a:prstGeom prst="plus">
            <a:avLst>
              <a:gd name="adj" fmla="val 374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FF0000"/>
              </a:solidFill>
            </a:endParaRPr>
          </a:p>
        </p:txBody>
      </p:sp>
      <p:sp>
        <p:nvSpPr>
          <p:cNvPr id="27" name="Cross 13"/>
          <p:cNvSpPr/>
          <p:nvPr/>
        </p:nvSpPr>
        <p:spPr>
          <a:xfrm rot="18778913">
            <a:off x="7195094" y="3696247"/>
            <a:ext cx="622094" cy="595712"/>
          </a:xfrm>
          <a:prstGeom prst="plus">
            <a:avLst>
              <a:gd name="adj" fmla="val 374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FF0000"/>
              </a:solidFill>
            </a:endParaRPr>
          </a:p>
        </p:txBody>
      </p:sp>
      <p:sp>
        <p:nvSpPr>
          <p:cNvPr id="28" name="Cross 13"/>
          <p:cNvSpPr/>
          <p:nvPr/>
        </p:nvSpPr>
        <p:spPr>
          <a:xfrm rot="18778913">
            <a:off x="7216260" y="5543105"/>
            <a:ext cx="622094" cy="595712"/>
          </a:xfrm>
          <a:prstGeom prst="plus">
            <a:avLst>
              <a:gd name="adj" fmla="val 374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FF0000"/>
              </a:solidFill>
            </a:endParaRPr>
          </a:p>
        </p:txBody>
      </p:sp>
      <p:pic>
        <p:nvPicPr>
          <p:cNvPr id="29" name="Slika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382" y="3540688"/>
            <a:ext cx="745652" cy="708119"/>
          </a:xfrm>
          <a:prstGeom prst="rect">
            <a:avLst/>
          </a:prstGeom>
        </p:spPr>
      </p:pic>
      <p:pic>
        <p:nvPicPr>
          <p:cNvPr id="30" name="Slika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289" y="4844355"/>
            <a:ext cx="745652" cy="708119"/>
          </a:xfrm>
          <a:prstGeom prst="rect">
            <a:avLst/>
          </a:prstGeom>
        </p:spPr>
      </p:pic>
      <p:pic>
        <p:nvPicPr>
          <p:cNvPr id="31" name="Slika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350" y="4151844"/>
            <a:ext cx="745652" cy="708119"/>
          </a:xfrm>
          <a:prstGeom prst="rect">
            <a:avLst/>
          </a:prstGeom>
        </p:spPr>
      </p:pic>
      <p:pic>
        <p:nvPicPr>
          <p:cNvPr id="32" name="Slika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619" y="4758837"/>
            <a:ext cx="745652" cy="708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18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6" grpId="0"/>
      <p:bldP spid="18" grpId="0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830" y="261847"/>
            <a:ext cx="5388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Promjer Sunca je 1 400 000 000 m.</a:t>
            </a:r>
          </a:p>
          <a:p>
            <a:r>
              <a:rPr lang="hr-HR" sz="2400" dirty="0" smtClean="0"/>
              <a:t>Zapiši tu udaljenost u znanstvenom obliku. </a:t>
            </a:r>
            <a:endParaRPr lang="hr-HR" sz="2400" dirty="0"/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3525" y="0"/>
            <a:ext cx="3800475" cy="1724025"/>
          </a:xfrm>
          <a:prstGeom prst="rect">
            <a:avLst/>
          </a:prstGeom>
        </p:spPr>
      </p:pic>
      <p:sp>
        <p:nvSpPr>
          <p:cNvPr id="12" name="Pravokutnik 11"/>
          <p:cNvSpPr/>
          <p:nvPr/>
        </p:nvSpPr>
        <p:spPr>
          <a:xfrm>
            <a:off x="803252" y="2193456"/>
            <a:ext cx="2585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1 400 000 000 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3252739" y="2193456"/>
            <a:ext cx="3268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= 14 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 smtClean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100 000 000</a:t>
            </a:r>
            <a:r>
              <a:rPr lang="hr-HR" sz="2800" dirty="0" smtClean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  <p:sp>
        <p:nvSpPr>
          <p:cNvPr id="17" name="Pravokutnik 16"/>
          <p:cNvSpPr/>
          <p:nvPr/>
        </p:nvSpPr>
        <p:spPr>
          <a:xfrm>
            <a:off x="3252739" y="2770517"/>
            <a:ext cx="40927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= </a:t>
            </a:r>
            <a:r>
              <a:rPr lang="hr-HR" sz="2800" dirty="0" smtClean="0">
                <a:latin typeface="+mj-lt"/>
              </a:rPr>
              <a:t>1.4 </a:t>
            </a:r>
            <a:r>
              <a:rPr lang="hr-HR" sz="2800" dirty="0" smtClean="0">
                <a:latin typeface="+mj-lt"/>
                <a:cs typeface="Calibri" panose="020F0502020204030204" pitchFamily="34" charset="0"/>
                <a:sym typeface="Symbol" panose="05050102010706020507" pitchFamily="18" charset="2"/>
              </a:rPr>
              <a:t>∙ 10 ∙ </a:t>
            </a:r>
            <a:r>
              <a:rPr lang="hr-HR" sz="2800" dirty="0" smtClean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100 000 000</a:t>
            </a:r>
            <a:r>
              <a:rPr lang="hr-HR" sz="2800" dirty="0" smtClean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  <p:sp>
        <p:nvSpPr>
          <p:cNvPr id="18" name="Pravokutnik 17"/>
          <p:cNvSpPr/>
          <p:nvPr/>
        </p:nvSpPr>
        <p:spPr>
          <a:xfrm>
            <a:off x="3252739" y="3347578"/>
            <a:ext cx="3793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= </a:t>
            </a:r>
            <a:r>
              <a:rPr lang="hr-HR" sz="2800" dirty="0" smtClean="0">
                <a:latin typeface="+mj-lt"/>
              </a:rPr>
              <a:t>1.4 </a:t>
            </a:r>
            <a:r>
              <a:rPr lang="hr-HR" sz="2800" dirty="0" smtClean="0">
                <a:latin typeface="+mj-lt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 smtClean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1 000 000 000</a:t>
            </a:r>
            <a:r>
              <a:rPr lang="hr-HR" sz="2800" dirty="0" smtClean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  <p:sp>
        <p:nvSpPr>
          <p:cNvPr id="19" name="Pravokutnik 18"/>
          <p:cNvSpPr/>
          <p:nvPr/>
        </p:nvSpPr>
        <p:spPr>
          <a:xfrm>
            <a:off x="3252739" y="3958864"/>
            <a:ext cx="19255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= </a:t>
            </a:r>
            <a:r>
              <a:rPr lang="hr-HR" sz="2800" dirty="0" smtClean="0">
                <a:latin typeface="+mj-lt"/>
              </a:rPr>
              <a:t>1.4 </a:t>
            </a:r>
            <a:r>
              <a:rPr lang="hr-HR" sz="2800" dirty="0" smtClean="0">
                <a:latin typeface="+mj-lt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 smtClean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 smtClean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9</a:t>
            </a:r>
            <a:r>
              <a:rPr lang="hr-HR" sz="2800" dirty="0" smtClean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521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ravokutnik 23"/>
          <p:cNvSpPr/>
          <p:nvPr/>
        </p:nvSpPr>
        <p:spPr>
          <a:xfrm>
            <a:off x="2253849" y="3773767"/>
            <a:ext cx="39917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 smtClean="0"/>
              <a:t>= 140000000 </a:t>
            </a:r>
            <a:r>
              <a:rPr lang="hr-H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hr-HR" sz="3600" dirty="0" smtClean="0"/>
              <a:t> </a:t>
            </a:r>
            <a:endParaRPr lang="hr-HR" sz="3600" dirty="0"/>
          </a:p>
        </p:txBody>
      </p:sp>
      <p:sp>
        <p:nvSpPr>
          <p:cNvPr id="2" name="Pravokutnik 1"/>
          <p:cNvSpPr/>
          <p:nvPr/>
        </p:nvSpPr>
        <p:spPr>
          <a:xfrm>
            <a:off x="2651295" y="2648460"/>
            <a:ext cx="28777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 smtClean="0"/>
              <a:t>1400000000 </a:t>
            </a:r>
            <a:endParaRPr lang="hr-HR" sz="3600" dirty="0"/>
          </a:p>
        </p:txBody>
      </p:sp>
      <p:sp>
        <p:nvSpPr>
          <p:cNvPr id="3" name="Elipsa 2"/>
          <p:cNvSpPr/>
          <p:nvPr/>
        </p:nvSpPr>
        <p:spPr>
          <a:xfrm>
            <a:off x="5265817" y="3095869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" name="Strelica zakrivljena gore 3"/>
          <p:cNvSpPr/>
          <p:nvPr/>
        </p:nvSpPr>
        <p:spPr>
          <a:xfrm flipH="1">
            <a:off x="4958904" y="3164028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5" name="Strelica zakrivljena gore 4"/>
          <p:cNvSpPr/>
          <p:nvPr/>
        </p:nvSpPr>
        <p:spPr>
          <a:xfrm flipH="1">
            <a:off x="4697834" y="3177509"/>
            <a:ext cx="360000" cy="252000"/>
          </a:xfrm>
          <a:prstGeom prst="curvedUpArrow">
            <a:avLst>
              <a:gd name="adj1" fmla="val 25000"/>
              <a:gd name="adj2" fmla="val 50000"/>
              <a:gd name="adj3" fmla="val 22702"/>
            </a:avLst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6" name="Strelica zakrivljena gore 5"/>
          <p:cNvSpPr/>
          <p:nvPr/>
        </p:nvSpPr>
        <p:spPr>
          <a:xfrm flipH="1">
            <a:off x="4464669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7" name="Strelica zakrivljena gore 6"/>
          <p:cNvSpPr/>
          <p:nvPr/>
        </p:nvSpPr>
        <p:spPr>
          <a:xfrm flipH="1">
            <a:off x="3952763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8" name="Strelica zakrivljena gore 7"/>
          <p:cNvSpPr/>
          <p:nvPr/>
        </p:nvSpPr>
        <p:spPr>
          <a:xfrm flipH="1">
            <a:off x="3696810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9" name="Strelica zakrivljena gore 8"/>
          <p:cNvSpPr/>
          <p:nvPr/>
        </p:nvSpPr>
        <p:spPr>
          <a:xfrm flipH="1">
            <a:off x="3184904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0" name="Strelica zakrivljena gore 9"/>
          <p:cNvSpPr/>
          <p:nvPr/>
        </p:nvSpPr>
        <p:spPr>
          <a:xfrm flipH="1">
            <a:off x="2928951" y="3183210"/>
            <a:ext cx="360000" cy="252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cxnSp>
        <p:nvCxnSpPr>
          <p:cNvPr id="11" name="Ravni poveznik sa strelicom 10"/>
          <p:cNvCxnSpPr/>
          <p:nvPr/>
        </p:nvCxnSpPr>
        <p:spPr>
          <a:xfrm flipH="1" flipV="1">
            <a:off x="5272201" y="2328179"/>
            <a:ext cx="7520" cy="7790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/>
          <p:cNvSpPr txBox="1"/>
          <p:nvPr/>
        </p:nvSpPr>
        <p:spPr>
          <a:xfrm>
            <a:off x="4090150" y="1985872"/>
            <a:ext cx="23652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2000" b="1" dirty="0" smtClean="0">
                <a:solidFill>
                  <a:srgbClr val="FF0000"/>
                </a:solidFill>
              </a:rPr>
              <a:t>decimalna točka</a:t>
            </a:r>
            <a:endParaRPr lang="hr-HR" sz="2000" b="1" dirty="0">
              <a:solidFill>
                <a:srgbClr val="FF0000"/>
              </a:solidFill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4998648" y="3108167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Elipsa 13"/>
          <p:cNvSpPr/>
          <p:nvPr/>
        </p:nvSpPr>
        <p:spPr>
          <a:xfrm>
            <a:off x="4745382" y="3101570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Elipsa 14"/>
          <p:cNvSpPr/>
          <p:nvPr/>
        </p:nvSpPr>
        <p:spPr>
          <a:xfrm>
            <a:off x="4501726" y="3107271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Elipsa 15"/>
          <p:cNvSpPr/>
          <p:nvPr/>
        </p:nvSpPr>
        <p:spPr>
          <a:xfrm>
            <a:off x="4228173" y="3109106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Elipsa 16"/>
          <p:cNvSpPr/>
          <p:nvPr/>
        </p:nvSpPr>
        <p:spPr>
          <a:xfrm>
            <a:off x="3977522" y="3115666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8" name="Elipsa 17"/>
          <p:cNvSpPr/>
          <p:nvPr/>
        </p:nvSpPr>
        <p:spPr>
          <a:xfrm>
            <a:off x="3480581" y="3117247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9" name="Elipsa 18"/>
          <p:cNvSpPr/>
          <p:nvPr/>
        </p:nvSpPr>
        <p:spPr>
          <a:xfrm>
            <a:off x="3228581" y="3117050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0" name="Elipsa 19"/>
          <p:cNvSpPr/>
          <p:nvPr/>
        </p:nvSpPr>
        <p:spPr>
          <a:xfrm>
            <a:off x="2969338" y="3109106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1" name="Elipsa 20"/>
          <p:cNvSpPr/>
          <p:nvPr/>
        </p:nvSpPr>
        <p:spPr>
          <a:xfrm>
            <a:off x="3717957" y="3115666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Strelica zakrivljena gore 21"/>
          <p:cNvSpPr/>
          <p:nvPr/>
        </p:nvSpPr>
        <p:spPr>
          <a:xfrm flipH="1">
            <a:off x="4208716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23" name="Strelica zakrivljena gore 22"/>
          <p:cNvSpPr/>
          <p:nvPr/>
        </p:nvSpPr>
        <p:spPr>
          <a:xfrm flipH="1">
            <a:off x="3440857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25" name="Pravokutnik 24"/>
          <p:cNvSpPr/>
          <p:nvPr/>
        </p:nvSpPr>
        <p:spPr>
          <a:xfrm>
            <a:off x="2253849" y="3773767"/>
            <a:ext cx="37353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 smtClean="0"/>
              <a:t>= 14000000 </a:t>
            </a:r>
            <a:r>
              <a:rPr lang="hr-H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hr-HR" sz="3600" dirty="0" smtClean="0"/>
              <a:t> </a:t>
            </a:r>
            <a:endParaRPr lang="hr-HR" sz="3600" dirty="0"/>
          </a:p>
        </p:txBody>
      </p:sp>
      <p:sp>
        <p:nvSpPr>
          <p:cNvPr id="26" name="TextBox 3"/>
          <p:cNvSpPr txBox="1"/>
          <p:nvPr/>
        </p:nvSpPr>
        <p:spPr>
          <a:xfrm>
            <a:off x="272273" y="182528"/>
            <a:ext cx="56733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Promjer Sunca je 1 400 000 000 m</a:t>
            </a:r>
            <a:r>
              <a:rPr lang="hr-HR" sz="2400" dirty="0" smtClean="0"/>
              <a:t>. Zapiši </a:t>
            </a:r>
            <a:r>
              <a:rPr lang="hr-HR" sz="2400" dirty="0" smtClean="0"/>
              <a:t>tu udaljenost u znanstvenom obliku. </a:t>
            </a:r>
            <a:endParaRPr lang="hr-HR" sz="2400" dirty="0"/>
          </a:p>
        </p:txBody>
      </p:sp>
      <p:pic>
        <p:nvPicPr>
          <p:cNvPr id="27" name="Slika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3525" y="0"/>
            <a:ext cx="3800475" cy="1724025"/>
          </a:xfrm>
          <a:prstGeom prst="rect">
            <a:avLst/>
          </a:prstGeom>
        </p:spPr>
      </p:pic>
      <p:sp>
        <p:nvSpPr>
          <p:cNvPr id="29" name="TekstniOkvir 28"/>
          <p:cNvSpPr txBox="1"/>
          <p:nvPr/>
        </p:nvSpPr>
        <p:spPr>
          <a:xfrm>
            <a:off x="5007434" y="3404997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1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0" name="TekstniOkvir 29"/>
          <p:cNvSpPr txBox="1"/>
          <p:nvPr/>
        </p:nvSpPr>
        <p:spPr>
          <a:xfrm>
            <a:off x="4743864" y="3410513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2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1" name="Pravokutnik 30"/>
          <p:cNvSpPr/>
          <p:nvPr/>
        </p:nvSpPr>
        <p:spPr>
          <a:xfrm>
            <a:off x="2253849" y="3773767"/>
            <a:ext cx="34788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 smtClean="0"/>
              <a:t>= 1400000 </a:t>
            </a:r>
            <a:r>
              <a:rPr lang="hr-H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hr-HR" sz="3600" dirty="0" smtClean="0"/>
              <a:t> </a:t>
            </a:r>
            <a:endParaRPr lang="hr-HR" sz="3600" dirty="0"/>
          </a:p>
        </p:txBody>
      </p:sp>
      <p:sp>
        <p:nvSpPr>
          <p:cNvPr id="32" name="TekstniOkvir 31"/>
          <p:cNvSpPr txBox="1"/>
          <p:nvPr/>
        </p:nvSpPr>
        <p:spPr>
          <a:xfrm>
            <a:off x="4500890" y="3410513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3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3" name="TekstniOkvir 32"/>
          <p:cNvSpPr txBox="1"/>
          <p:nvPr/>
        </p:nvSpPr>
        <p:spPr>
          <a:xfrm>
            <a:off x="4238448" y="3404997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4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4" name="Pravokutnik 33"/>
          <p:cNvSpPr/>
          <p:nvPr/>
        </p:nvSpPr>
        <p:spPr>
          <a:xfrm>
            <a:off x="2253849" y="3773767"/>
            <a:ext cx="32223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 smtClean="0"/>
              <a:t>= 140000 </a:t>
            </a:r>
            <a:r>
              <a:rPr lang="hr-H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hr-HR" sz="3600" dirty="0" smtClean="0"/>
              <a:t> </a:t>
            </a:r>
            <a:endParaRPr lang="hr-HR" sz="3600" dirty="0"/>
          </a:p>
        </p:txBody>
      </p:sp>
      <p:sp>
        <p:nvSpPr>
          <p:cNvPr id="35" name="TekstniOkvir 34"/>
          <p:cNvSpPr txBox="1"/>
          <p:nvPr/>
        </p:nvSpPr>
        <p:spPr>
          <a:xfrm>
            <a:off x="3991297" y="3404997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5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6" name="Pravokutnik 35"/>
          <p:cNvSpPr/>
          <p:nvPr/>
        </p:nvSpPr>
        <p:spPr>
          <a:xfrm>
            <a:off x="2253849" y="3773767"/>
            <a:ext cx="29658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 smtClean="0"/>
              <a:t>= 14000 </a:t>
            </a:r>
            <a:r>
              <a:rPr lang="hr-H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hr-HR" sz="3600" dirty="0" smtClean="0"/>
              <a:t> </a:t>
            </a:r>
            <a:endParaRPr lang="hr-HR" sz="3600" dirty="0"/>
          </a:p>
        </p:txBody>
      </p:sp>
      <p:sp>
        <p:nvSpPr>
          <p:cNvPr id="37" name="TekstniOkvir 36"/>
          <p:cNvSpPr txBox="1"/>
          <p:nvPr/>
        </p:nvSpPr>
        <p:spPr>
          <a:xfrm>
            <a:off x="3742970" y="3404997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6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8" name="Pravokutnik 37"/>
          <p:cNvSpPr/>
          <p:nvPr/>
        </p:nvSpPr>
        <p:spPr>
          <a:xfrm>
            <a:off x="2253849" y="3773767"/>
            <a:ext cx="27093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 smtClean="0"/>
              <a:t>= 1400 </a:t>
            </a:r>
            <a:r>
              <a:rPr lang="hr-H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hr-HR" sz="3600" dirty="0" smtClean="0"/>
              <a:t> </a:t>
            </a:r>
            <a:endParaRPr lang="hr-HR" sz="3600" dirty="0"/>
          </a:p>
        </p:txBody>
      </p:sp>
      <p:sp>
        <p:nvSpPr>
          <p:cNvPr id="40" name="TekstniOkvir 39"/>
          <p:cNvSpPr txBox="1"/>
          <p:nvPr/>
        </p:nvSpPr>
        <p:spPr>
          <a:xfrm>
            <a:off x="3481205" y="3404997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7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41" name="Pravokutnik 40"/>
          <p:cNvSpPr/>
          <p:nvPr/>
        </p:nvSpPr>
        <p:spPr>
          <a:xfrm>
            <a:off x="2253849" y="3773767"/>
            <a:ext cx="24529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 smtClean="0"/>
              <a:t>= 140 </a:t>
            </a:r>
            <a:r>
              <a:rPr lang="hr-H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hr-HR" sz="3600" dirty="0" smtClean="0"/>
              <a:t> </a:t>
            </a:r>
            <a:endParaRPr lang="hr-HR" sz="3600" dirty="0"/>
          </a:p>
        </p:txBody>
      </p:sp>
      <p:sp>
        <p:nvSpPr>
          <p:cNvPr id="42" name="TekstniOkvir 41"/>
          <p:cNvSpPr txBox="1"/>
          <p:nvPr/>
        </p:nvSpPr>
        <p:spPr>
          <a:xfrm>
            <a:off x="3210899" y="3394548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8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43" name="Pravokutnik 42"/>
          <p:cNvSpPr/>
          <p:nvPr/>
        </p:nvSpPr>
        <p:spPr>
          <a:xfrm>
            <a:off x="2253849" y="3773767"/>
            <a:ext cx="21964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 smtClean="0"/>
              <a:t>= 14 </a:t>
            </a:r>
            <a:r>
              <a:rPr lang="hr-H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hr-HR" sz="3600" dirty="0" smtClean="0"/>
              <a:t> </a:t>
            </a:r>
            <a:endParaRPr lang="hr-HR" sz="3600" dirty="0"/>
          </a:p>
        </p:txBody>
      </p:sp>
      <p:sp>
        <p:nvSpPr>
          <p:cNvPr id="44" name="TekstniOkvir 43"/>
          <p:cNvSpPr txBox="1"/>
          <p:nvPr/>
        </p:nvSpPr>
        <p:spPr>
          <a:xfrm>
            <a:off x="2975959" y="3389513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9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45" name="Pravokutnik 44"/>
          <p:cNvSpPr/>
          <p:nvPr/>
        </p:nvSpPr>
        <p:spPr>
          <a:xfrm>
            <a:off x="2253849" y="3773767"/>
            <a:ext cx="23246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 smtClean="0"/>
              <a:t>= 1.4 </a:t>
            </a:r>
            <a:r>
              <a:rPr lang="hr-H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hr-HR" sz="3600" dirty="0" smtClean="0"/>
              <a:t> 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244471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" grpId="0"/>
      <p:bldP spid="3" grpId="0" animBg="1"/>
      <p:bldP spid="3" grpId="1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1" grpId="0" animBg="1"/>
      <p:bldP spid="21" grpId="1" animBg="1"/>
      <p:bldP spid="22" grpId="0" animBg="1"/>
      <p:bldP spid="23" grpId="0" animBg="1"/>
      <p:bldP spid="25" grpId="0"/>
      <p:bldP spid="25" grpId="1"/>
      <p:bldP spid="29" grpId="0"/>
      <p:bldP spid="30" grpId="0"/>
      <p:bldP spid="31" grpId="0"/>
      <p:bldP spid="31" grpId="1"/>
      <p:bldP spid="32" grpId="0"/>
      <p:bldP spid="33" grpId="0"/>
      <p:bldP spid="34" grpId="0"/>
      <p:bldP spid="34" grpId="1"/>
      <p:bldP spid="35" grpId="0"/>
      <p:bldP spid="36" grpId="0"/>
      <p:bldP spid="36" grpId="1"/>
      <p:bldP spid="37" grpId="0"/>
      <p:bldP spid="38" grpId="0"/>
      <p:bldP spid="38" grpId="1"/>
      <p:bldP spid="40" grpId="0"/>
      <p:bldP spid="41" grpId="0"/>
      <p:bldP spid="41" grpId="1"/>
      <p:bldP spid="42" grpId="0"/>
      <p:bldP spid="43" grpId="0"/>
      <p:bldP spid="43" grpId="1"/>
      <p:bldP spid="44" grpId="0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830" y="1178870"/>
            <a:ext cx="53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Promjer Zemlje: 12 742 000 m </a:t>
            </a:r>
            <a:endParaRPr lang="hr-HR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08830" y="1685372"/>
            <a:ext cx="53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Promjer Venere: 12 104 000 m </a:t>
            </a:r>
            <a:endParaRPr lang="hr-HR" sz="2800" dirty="0"/>
          </a:p>
        </p:txBody>
      </p:sp>
      <p:sp>
        <p:nvSpPr>
          <p:cNvPr id="4" name="TextBox 5"/>
          <p:cNvSpPr txBox="1"/>
          <p:nvPr/>
        </p:nvSpPr>
        <p:spPr>
          <a:xfrm>
            <a:off x="4558857" y="3000924"/>
            <a:ext cx="3004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= 1.2742 ∙ 10</a:t>
            </a:r>
            <a:r>
              <a:rPr lang="hr-HR" sz="2800" baseline="30000" dirty="0" smtClean="0">
                <a:solidFill>
                  <a:srgbClr val="FF0000"/>
                </a:solidFill>
              </a:rPr>
              <a:t>7 </a:t>
            </a:r>
            <a:r>
              <a:rPr lang="hr-HR" sz="2800" dirty="0" smtClean="0">
                <a:solidFill>
                  <a:srgbClr val="FF0000"/>
                </a:solidFill>
              </a:rPr>
              <a:t>m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5" name="TextBox 6"/>
          <p:cNvSpPr txBox="1"/>
          <p:nvPr/>
        </p:nvSpPr>
        <p:spPr>
          <a:xfrm>
            <a:off x="4558857" y="3672455"/>
            <a:ext cx="3004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= 1.2104 ∙ 10</a:t>
            </a:r>
            <a:r>
              <a:rPr lang="hr-HR" sz="2800" baseline="30000" dirty="0" smtClean="0">
                <a:solidFill>
                  <a:srgbClr val="FF0000"/>
                </a:solidFill>
              </a:rPr>
              <a:t>7 </a:t>
            </a:r>
            <a:r>
              <a:rPr lang="hr-HR" sz="2800" dirty="0" smtClean="0">
                <a:solidFill>
                  <a:srgbClr val="FF0000"/>
                </a:solidFill>
              </a:rPr>
              <a:t>m</a:t>
            </a:r>
            <a:endParaRPr lang="hr-HR" sz="2800" dirty="0">
              <a:solidFill>
                <a:srgbClr val="FF0000"/>
              </a:solidFill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3525" y="0"/>
            <a:ext cx="3800475" cy="1724025"/>
          </a:xfrm>
          <a:prstGeom prst="rect">
            <a:avLst/>
          </a:prstGeom>
        </p:spPr>
      </p:pic>
      <p:sp>
        <p:nvSpPr>
          <p:cNvPr id="7" name="TextBox 3"/>
          <p:cNvSpPr txBox="1"/>
          <p:nvPr/>
        </p:nvSpPr>
        <p:spPr>
          <a:xfrm>
            <a:off x="208830" y="261847"/>
            <a:ext cx="5388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Zapiši promjere Zemlje i Venere u znanstvenom obliku. </a:t>
            </a:r>
            <a:endParaRPr lang="hr-HR" sz="2800" dirty="0"/>
          </a:p>
        </p:txBody>
      </p:sp>
      <p:sp>
        <p:nvSpPr>
          <p:cNvPr id="8" name="Pravokutnik 7"/>
          <p:cNvSpPr/>
          <p:nvPr/>
        </p:nvSpPr>
        <p:spPr>
          <a:xfrm>
            <a:off x="988822" y="3000924"/>
            <a:ext cx="37641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Zemlja: 12 </a:t>
            </a:r>
            <a:r>
              <a:rPr lang="hr-HR" sz="2800" dirty="0"/>
              <a:t>742 000 m </a:t>
            </a:r>
          </a:p>
        </p:txBody>
      </p:sp>
      <p:sp>
        <p:nvSpPr>
          <p:cNvPr id="9" name="Pravokutnik 8"/>
          <p:cNvSpPr/>
          <p:nvPr/>
        </p:nvSpPr>
        <p:spPr>
          <a:xfrm>
            <a:off x="936885" y="3663612"/>
            <a:ext cx="3824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/>
              <a:t>Venera: 12 104 </a:t>
            </a:r>
            <a:r>
              <a:rPr lang="hr-HR" sz="2800" dirty="0"/>
              <a:t>000 m </a:t>
            </a:r>
          </a:p>
        </p:txBody>
      </p:sp>
    </p:spTree>
    <p:extLst>
      <p:ext uri="{BB962C8B-B14F-4D97-AF65-F5344CB8AC3E}">
        <p14:creationId xmlns:p14="http://schemas.microsoft.com/office/powerpoint/2010/main" val="255380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3703097F-671B-4FE0-B9F2-883F31DE753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1_1__skup_cijelih_brojeva</Template>
  <TotalTime>258</TotalTime>
  <Words>532</Words>
  <Application>Microsoft Office PowerPoint</Application>
  <PresentationFormat>Prikaz na zaslonu (4:3)</PresentationFormat>
  <Paragraphs>136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Myriad Pro</vt:lpstr>
      <vt:lpstr>Symbol</vt:lpstr>
      <vt:lpstr>Theme 5</vt:lpstr>
      <vt:lpstr>Custom Design</vt:lpstr>
      <vt:lpstr>1.1. ZNANSTVENI ZAPIS BROJA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4.1. KUT. SIMETRALA KUTA</dc:title>
  <dc:creator>Zeljka</dc:creator>
  <cp:lastModifiedBy>Zeljka</cp:lastModifiedBy>
  <cp:revision>23</cp:revision>
  <dcterms:created xsi:type="dcterms:W3CDTF">2020-01-01T19:10:28Z</dcterms:created>
  <dcterms:modified xsi:type="dcterms:W3CDTF">2020-02-16T07:37:32Z</dcterms:modified>
</cp:coreProperties>
</file>